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59" r:id="rId4"/>
    <p:sldId id="261" r:id="rId5"/>
    <p:sldId id="262" r:id="rId6"/>
    <p:sldId id="263" r:id="rId7"/>
    <p:sldId id="264" r:id="rId8"/>
    <p:sldId id="265" r:id="rId9"/>
    <p:sldId id="266"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5" autoAdjust="0"/>
    <p:restoredTop sz="94660"/>
  </p:normalViewPr>
  <p:slideViewPr>
    <p:cSldViewPr snapToGrid="0">
      <p:cViewPr varScale="1">
        <p:scale>
          <a:sx n="74" d="100"/>
          <a:sy n="74" d="100"/>
        </p:scale>
        <p:origin x="49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gif>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1FDC7598-BCC7-4F7F-96FB-82AC0B9983BF}" type="datetimeFigureOut">
              <a:rPr lang="en-GB" smtClean="0"/>
              <a:t>19/04/2020</a:t>
            </a:fld>
            <a:endParaRPr lang="en-GB"/>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GB"/>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4550547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DC7598-BCC7-4F7F-96FB-82AC0B9983BF}" type="datetimeFigureOut">
              <a:rPr lang="en-GB" smtClean="0"/>
              <a:t>19/04/2020</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27350228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FDC7598-BCC7-4F7F-96FB-82AC0B9983BF}" type="datetimeFigureOut">
              <a:rPr lang="en-GB" smtClean="0"/>
              <a:t>19/04/2020</a:t>
            </a:fld>
            <a:endParaRPr lang="en-GB"/>
          </a:p>
        </p:txBody>
      </p:sp>
      <p:sp>
        <p:nvSpPr>
          <p:cNvPr id="5" name="Footer Placeholder 4"/>
          <p:cNvSpPr>
            <a:spLocks noGrp="1"/>
          </p:cNvSpPr>
          <p:nvPr>
            <p:ph type="ftr" sz="quarter" idx="11"/>
          </p:nvPr>
        </p:nvSpPr>
        <p:spPr/>
        <p:txBody>
          <a:bodyPr/>
          <a:lstStyle/>
          <a:p>
            <a:endParaRPr lang="en-GB"/>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22097492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FDC7598-BCC7-4F7F-96FB-82AC0B9983BF}" type="datetimeFigureOut">
              <a:rPr lang="en-GB" smtClean="0"/>
              <a:t>19/04/2020</a:t>
            </a:fld>
            <a:endParaRPr lang="en-GB"/>
          </a:p>
        </p:txBody>
      </p:sp>
      <p:sp>
        <p:nvSpPr>
          <p:cNvPr id="5" name="Footer Placeholder 4"/>
          <p:cNvSpPr>
            <a:spLocks noGrp="1"/>
          </p:cNvSpPr>
          <p:nvPr>
            <p:ph type="ftr" sz="quarter" idx="11"/>
          </p:nvPr>
        </p:nvSpPr>
        <p:spPr/>
        <p:txBody>
          <a:bodyPr/>
          <a:lstStyle/>
          <a:p>
            <a:endParaRPr lang="en-GB"/>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7615386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FDC7598-BCC7-4F7F-96FB-82AC0B9983BF}" type="datetimeFigureOut">
              <a:rPr lang="en-GB" smtClean="0"/>
              <a:t>19/04/2020</a:t>
            </a:fld>
            <a:endParaRPr lang="en-GB"/>
          </a:p>
        </p:txBody>
      </p:sp>
      <p:sp>
        <p:nvSpPr>
          <p:cNvPr id="5" name="Footer Placeholder 4"/>
          <p:cNvSpPr>
            <a:spLocks noGrp="1"/>
          </p:cNvSpPr>
          <p:nvPr>
            <p:ph type="ftr" sz="quarter" idx="11"/>
          </p:nvPr>
        </p:nvSpPr>
        <p:spPr/>
        <p:txBody>
          <a:bodyPr/>
          <a:lstStyle/>
          <a:p>
            <a:endParaRPr lang="en-GB"/>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352448911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FDC7598-BCC7-4F7F-96FB-82AC0B9983BF}" type="datetimeFigureOut">
              <a:rPr lang="en-GB" smtClean="0"/>
              <a:t>19/04/2020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4261650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1FDC7598-BCC7-4F7F-96FB-82AC0B9983BF}" type="datetimeFigureOut">
              <a:rPr lang="en-GB" smtClean="0"/>
              <a:t>19/04/2020</a:t>
            </a:fld>
            <a:endParaRPr lang="en-GB"/>
          </a:p>
        </p:txBody>
      </p:sp>
      <p:sp>
        <p:nvSpPr>
          <p:cNvPr id="8" name="Footer Placeholder 7"/>
          <p:cNvSpPr>
            <a:spLocks noGrp="1"/>
          </p:cNvSpPr>
          <p:nvPr>
            <p:ph type="ftr" sz="quarter" idx="11"/>
          </p:nvPr>
        </p:nvSpPr>
        <p:spPr>
          <a:xfrm>
            <a:off x="561111" y="6391838"/>
            <a:ext cx="3644282" cy="304801"/>
          </a:xfrm>
        </p:spPr>
        <p:txBody>
          <a:bodyPr/>
          <a:lstStyle/>
          <a:p>
            <a:endParaRPr lang="en-GB"/>
          </a:p>
        </p:txBody>
      </p:sp>
      <p:sp>
        <p:nvSpPr>
          <p:cNvPr id="9" name="Slide Number Placeholder 8"/>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30302496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1FDC7598-BCC7-4F7F-96FB-82AC0B9983BF}" type="datetimeFigureOut">
              <a:rPr lang="en-GB" smtClean="0"/>
              <a:t>19/04/2020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34337330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1FDC7598-BCC7-4F7F-96FB-82AC0B9983BF}" type="datetimeFigureOut">
              <a:rPr lang="en-GB" smtClean="0"/>
              <a:t>19/04/2020</a:t>
            </a:fld>
            <a:endParaRPr lang="en-GB"/>
          </a:p>
        </p:txBody>
      </p:sp>
      <p:sp>
        <p:nvSpPr>
          <p:cNvPr id="5" name="Footer Placeholder 4"/>
          <p:cNvSpPr>
            <a:spLocks noGrp="1"/>
          </p:cNvSpPr>
          <p:nvPr>
            <p:ph type="ftr" sz="quarter" idx="11"/>
          </p:nvPr>
        </p:nvSpPr>
        <p:spPr/>
        <p:txBody>
          <a:bodyPr/>
          <a:lstStyle/>
          <a:p>
            <a:endParaRPr lang="en-GB"/>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3710703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FDC7598-BCC7-4F7F-96FB-82AC0B9983BF}" type="datetimeFigureOut">
              <a:rPr lang="en-GB" smtClean="0"/>
              <a:t>19/04/2020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2741943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FDC7598-BCC7-4F7F-96FB-82AC0B9983BF}" type="datetimeFigureOut">
              <a:rPr lang="en-GB" smtClean="0"/>
              <a:t>19/04/2020</a:t>
            </a:fld>
            <a:endParaRPr lang="en-GB"/>
          </a:p>
        </p:txBody>
      </p:sp>
      <p:sp>
        <p:nvSpPr>
          <p:cNvPr id="5" name="Footer Placeholder 4"/>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2771959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FDC7598-BCC7-4F7F-96FB-82AC0B9983BF}" type="datetimeFigureOut">
              <a:rPr lang="en-GB" smtClean="0"/>
              <a:t>19/04/2020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7404381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FDC7598-BCC7-4F7F-96FB-82AC0B9983BF}" type="datetimeFigureOut">
              <a:rPr lang="en-GB" smtClean="0"/>
              <a:t>19/04/2020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4019075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FDC7598-BCC7-4F7F-96FB-82AC0B9983BF}" type="datetimeFigureOut">
              <a:rPr lang="en-GB" smtClean="0"/>
              <a:t>19/04/2020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440712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DC7598-BCC7-4F7F-96FB-82AC0B9983BF}" type="datetimeFigureOut">
              <a:rPr lang="en-GB" smtClean="0"/>
              <a:t>19/04/2020</a:t>
            </a:fld>
            <a:endParaRPr lang="en-GB"/>
          </a:p>
        </p:txBody>
      </p:sp>
      <p:sp>
        <p:nvSpPr>
          <p:cNvPr id="3" name="Footer Placeholder 2"/>
          <p:cNvSpPr>
            <a:spLocks noGrp="1"/>
          </p:cNvSpPr>
          <p:nvPr>
            <p:ph type="ftr" sz="quarter" idx="11"/>
          </p:nvPr>
        </p:nvSpPr>
        <p:spPr/>
        <p:txBody>
          <a:bodyPr/>
          <a:lstStyle/>
          <a:p>
            <a:endParaRPr lang="en-GB"/>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3683568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DC7598-BCC7-4F7F-96FB-82AC0B9983BF}" type="datetimeFigureOut">
              <a:rPr lang="en-GB" smtClean="0"/>
              <a:t>19/04/2020</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2370518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DC7598-BCC7-4F7F-96FB-82AC0B9983BF}" type="datetimeFigureOut">
              <a:rPr lang="en-GB" smtClean="0"/>
              <a:t>19/04/2020</a:t>
            </a:fld>
            <a:endParaRPr lang="en-GB"/>
          </a:p>
        </p:txBody>
      </p:sp>
      <p:sp>
        <p:nvSpPr>
          <p:cNvPr id="6" name="Footer Placeholder 5"/>
          <p:cNvSpPr>
            <a:spLocks noGrp="1"/>
          </p:cNvSpPr>
          <p:nvPr>
            <p:ph type="ftr" sz="quarter" idx="11"/>
          </p:nvPr>
        </p:nvSpPr>
        <p:spPr/>
        <p:txBody>
          <a:bodyPr/>
          <a:lstStyle/>
          <a:p>
            <a:endParaRPr lang="en-GB"/>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DF51757-EE25-408E-9FC5-C4E0818F02E5}" type="slidenum">
              <a:rPr lang="en-GB" smtClean="0"/>
              <a:t>‹#›</a:t>
            </a:fld>
            <a:endParaRPr lang="en-GB"/>
          </a:p>
        </p:txBody>
      </p:sp>
    </p:spTree>
    <p:extLst>
      <p:ext uri="{BB962C8B-B14F-4D97-AF65-F5344CB8AC3E}">
        <p14:creationId xmlns:p14="http://schemas.microsoft.com/office/powerpoint/2010/main" val="2701351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1FDC7598-BCC7-4F7F-96FB-82AC0B9983BF}" type="datetimeFigureOut">
              <a:rPr lang="en-GB" smtClean="0"/>
              <a:t>19/04/2020</a:t>
            </a:fld>
            <a:endParaRPr lang="en-GB"/>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GB"/>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7DF51757-EE25-408E-9FC5-C4E0818F02E5}" type="slidenum">
              <a:rPr lang="en-GB" smtClean="0"/>
              <a:t>‹#›</a:t>
            </a:fld>
            <a:endParaRPr lang="en-GB"/>
          </a:p>
        </p:txBody>
      </p:sp>
    </p:spTree>
    <p:extLst>
      <p:ext uri="{BB962C8B-B14F-4D97-AF65-F5344CB8AC3E}">
        <p14:creationId xmlns:p14="http://schemas.microsoft.com/office/powerpoint/2010/main" val="18354684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81951"/>
            <a:ext cx="7766936" cy="1646302"/>
          </a:xfrm>
        </p:spPr>
        <p:txBody>
          <a:bodyPr/>
          <a:lstStyle/>
          <a:p>
            <a:r>
              <a:rPr lang="en-GB" dirty="0" smtClean="0"/>
              <a:t>Evolutionary Trends</a:t>
            </a:r>
            <a:endParaRPr lang="en-GB" dirty="0"/>
          </a:p>
        </p:txBody>
      </p:sp>
      <p:sp>
        <p:nvSpPr>
          <p:cNvPr id="3" name="Subtitle 2"/>
          <p:cNvSpPr>
            <a:spLocks noGrp="1"/>
          </p:cNvSpPr>
          <p:nvPr>
            <p:ph type="subTitle" idx="1"/>
          </p:nvPr>
        </p:nvSpPr>
        <p:spPr>
          <a:xfrm>
            <a:off x="1507066" y="4050833"/>
            <a:ext cx="9002595" cy="2041209"/>
          </a:xfrm>
        </p:spPr>
        <p:txBody>
          <a:bodyPr>
            <a:noAutofit/>
          </a:bodyPr>
          <a:lstStyle/>
          <a:p>
            <a:r>
              <a:rPr lang="en-GB" sz="2000" dirty="0" smtClean="0">
                <a:latin typeface="Arial Black" panose="020B0A04020102020204" pitchFamily="34" charset="0"/>
              </a:rPr>
              <a:t>BIO 101 (part 1)</a:t>
            </a:r>
          </a:p>
          <a:p>
            <a:r>
              <a:rPr lang="en-GB" sz="2000" dirty="0" smtClean="0">
                <a:latin typeface="Arial Black" panose="020B0A04020102020204" pitchFamily="34" charset="0"/>
              </a:rPr>
              <a:t>By</a:t>
            </a:r>
          </a:p>
          <a:p>
            <a:r>
              <a:rPr lang="en-GB" sz="2000" dirty="0" smtClean="0">
                <a:latin typeface="Arial Black" panose="020B0A04020102020204" pitchFamily="34" charset="0"/>
              </a:rPr>
              <a:t>Alafia, A.O. (</a:t>
            </a:r>
            <a:r>
              <a:rPr lang="en-GB" sz="2000" dirty="0" err="1" smtClean="0">
                <a:latin typeface="Arial Black" panose="020B0A04020102020204" pitchFamily="34" charset="0"/>
              </a:rPr>
              <a:t>Ph.D</a:t>
            </a:r>
            <a:r>
              <a:rPr lang="en-GB" sz="2000" dirty="0" smtClean="0">
                <a:latin typeface="Arial Black" panose="020B0A04020102020204" pitchFamily="34" charset="0"/>
              </a:rPr>
              <a:t>)</a:t>
            </a:r>
          </a:p>
          <a:p>
            <a:r>
              <a:rPr lang="en-GB" sz="2000" dirty="0" smtClean="0">
                <a:latin typeface="Arial Black" panose="020B0A04020102020204" pitchFamily="34" charset="0"/>
              </a:rPr>
              <a:t>DEPARTMENT OF ZOOLOGY AND ENVIRONMENTAL BIOLOGY</a:t>
            </a:r>
          </a:p>
          <a:p>
            <a:endParaRPr lang="en-GB" sz="2000" dirty="0" smtClean="0">
              <a:latin typeface="Arial Black" panose="020B0A04020102020204" pitchFamily="34" charset="0"/>
            </a:endParaRPr>
          </a:p>
          <a:p>
            <a:endParaRPr lang="en-GB" sz="2000" dirty="0">
              <a:latin typeface="Arial Black" panose="020B0A04020102020204" pitchFamily="34" charset="0"/>
            </a:endParaRPr>
          </a:p>
        </p:txBody>
      </p:sp>
      <p:pic>
        <p:nvPicPr>
          <p:cNvPr id="4" name="Picture 2" descr="C:\Users\ALAFIA\Downloads\evolutionary trends.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08961" y="1402678"/>
            <a:ext cx="5950424" cy="3668759"/>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136733986"/>
      </p:ext>
    </p:extLst>
  </p:cSld>
  <p:clrMapOvr>
    <a:masterClrMapping/>
  </p:clrMapOvr>
  <mc:AlternateContent xmlns:mc="http://schemas.openxmlformats.org/markup-compatibility/2006" xmlns:p14="http://schemas.microsoft.com/office/powerpoint/2010/main">
    <mc:Choice Requires="p14">
      <p:transition spd="slow" p14:dur="2000" advTm="9597"/>
    </mc:Choice>
    <mc:Fallback xmlns="">
      <p:transition spd="slow" advTm="95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r>
              <a:rPr lang="en-GB" dirty="0" smtClean="0"/>
              <a:t>Thank you </a:t>
            </a:r>
            <a:endParaRPr lang="en-GB" dirty="0"/>
          </a:p>
        </p:txBody>
      </p:sp>
    </p:spTree>
    <p:extLst>
      <p:ext uri="{BB962C8B-B14F-4D97-AF65-F5344CB8AC3E}">
        <p14:creationId xmlns:p14="http://schemas.microsoft.com/office/powerpoint/2010/main" val="2513460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Evolutionary trend</a:t>
            </a:r>
          </a:p>
        </p:txBody>
      </p:sp>
      <p:sp>
        <p:nvSpPr>
          <p:cNvPr id="3" name="Content Placeholder 2"/>
          <p:cNvSpPr>
            <a:spLocks noGrp="1"/>
          </p:cNvSpPr>
          <p:nvPr>
            <p:ph idx="1"/>
          </p:nvPr>
        </p:nvSpPr>
        <p:spPr>
          <a:xfrm>
            <a:off x="677334" y="2020711"/>
            <a:ext cx="8596668" cy="4587907"/>
          </a:xfrm>
          <a:pattFill prst="pct5">
            <a:fgClr>
              <a:schemeClr val="accent1"/>
            </a:fgClr>
            <a:bgClr>
              <a:schemeClr val="bg1"/>
            </a:bgClr>
          </a:pattFill>
        </p:spPr>
        <p:txBody>
          <a:bodyPr>
            <a:normAutofit fontScale="92500" lnSpcReduction="10000"/>
          </a:bodyPr>
          <a:lstStyle/>
          <a:p>
            <a:r>
              <a:rPr lang="en-GB" dirty="0" smtClean="0"/>
              <a:t>EVOLUTIONARY TREND </a:t>
            </a:r>
          </a:p>
          <a:p>
            <a:pPr lvl="1"/>
            <a:r>
              <a:rPr lang="en-GB" dirty="0" smtClean="0"/>
              <a:t>Can be defined as a persistent, directional change in a character state, or set of character states, resulting in a significant change through time</a:t>
            </a:r>
            <a:r>
              <a:rPr lang="en-GB" dirty="0" smtClean="0"/>
              <a:t>.</a:t>
            </a:r>
          </a:p>
          <a:p>
            <a:pPr lvl="1"/>
            <a:r>
              <a:rPr lang="en-GB" dirty="0" smtClean="0"/>
              <a:t>Evolution is gradual</a:t>
            </a:r>
            <a:endParaRPr lang="en-GB" dirty="0" smtClean="0"/>
          </a:p>
          <a:p>
            <a:endParaRPr lang="en-US" b="1" dirty="0" smtClean="0"/>
          </a:p>
          <a:p>
            <a:r>
              <a:rPr lang="en-US" b="1" dirty="0" smtClean="0"/>
              <a:t>Evolution</a:t>
            </a:r>
            <a:r>
              <a:rPr lang="en-US" dirty="0" smtClean="0"/>
              <a:t> means unrolling or unfolding. It is a process of gradual and orderly change from one condition to another. Such gradual and orderly changes are taking place in all the living, as well as non-living things.</a:t>
            </a:r>
          </a:p>
          <a:p>
            <a:endParaRPr lang="en-US" dirty="0" smtClean="0"/>
          </a:p>
          <a:p>
            <a:r>
              <a:rPr lang="en-US" dirty="0" smtClean="0"/>
              <a:t>EVOLUTION IS </a:t>
            </a:r>
            <a:r>
              <a:rPr lang="en-US" dirty="0"/>
              <a:t> </a:t>
            </a:r>
            <a:r>
              <a:rPr lang="en-US" dirty="0" smtClean="0"/>
              <a:t>a scientific </a:t>
            </a:r>
            <a:r>
              <a:rPr lang="en-US" dirty="0"/>
              <a:t>theory proposed by Charles Darwin. It occurs at the population level, It is made possible by genetic </a:t>
            </a:r>
            <a:r>
              <a:rPr lang="en-US" dirty="0" smtClean="0"/>
              <a:t>variations</a:t>
            </a:r>
          </a:p>
          <a:p>
            <a:endParaRPr lang="en-US" dirty="0"/>
          </a:p>
          <a:p>
            <a:r>
              <a:rPr lang="en-US" dirty="0" smtClean="0"/>
              <a:t>Evolutionary trends can be determined by evaluating the amount of morphometric change per unit time.</a:t>
            </a:r>
            <a:endParaRPr lang="en-US" dirty="0"/>
          </a:p>
          <a:p>
            <a:endParaRPr lang="en-GB"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3969646714"/>
      </p:ext>
    </p:extLst>
  </p:cSld>
  <p:clrMapOvr>
    <a:masterClrMapping/>
  </p:clrMapOvr>
  <mc:AlternateContent xmlns:mc="http://schemas.openxmlformats.org/markup-compatibility/2006" xmlns:p14="http://schemas.microsoft.com/office/powerpoint/2010/main">
    <mc:Choice Requires="p14">
      <p:transition spd="slow" p14:dur="2000" advTm="62317"/>
    </mc:Choice>
    <mc:Fallback xmlns="">
      <p:transition spd="slow" advTm="62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Evolutionary trend</a:t>
            </a:r>
            <a:endParaRPr lang="en-GB" dirty="0"/>
          </a:p>
        </p:txBody>
      </p:sp>
      <p:sp>
        <p:nvSpPr>
          <p:cNvPr id="3" name="Content Placeholder 2"/>
          <p:cNvSpPr>
            <a:spLocks noGrp="1"/>
          </p:cNvSpPr>
          <p:nvPr>
            <p:ph idx="1"/>
          </p:nvPr>
        </p:nvSpPr>
        <p:spPr/>
        <p:txBody>
          <a:bodyPr>
            <a:normAutofit fontScale="92500"/>
          </a:bodyPr>
          <a:lstStyle/>
          <a:p>
            <a:r>
              <a:rPr lang="en-US" b="1" dirty="0"/>
              <a:t>Evolutionary biology</a:t>
            </a:r>
            <a:r>
              <a:rPr lang="en-US" dirty="0"/>
              <a:t> is a subfield of </a:t>
            </a:r>
            <a:r>
              <a:rPr lang="en-US" b="1" dirty="0"/>
              <a:t>biology</a:t>
            </a:r>
            <a:r>
              <a:rPr lang="en-US" dirty="0"/>
              <a:t> concerned with the study of the </a:t>
            </a:r>
            <a:r>
              <a:rPr lang="en-US" b="1" dirty="0"/>
              <a:t>evolutionary</a:t>
            </a:r>
            <a:r>
              <a:rPr lang="en-US" dirty="0"/>
              <a:t> processes that produced the diversity of life on Earth. </a:t>
            </a:r>
            <a:endParaRPr lang="en-US" dirty="0" smtClean="0"/>
          </a:p>
          <a:p>
            <a:r>
              <a:rPr lang="en-US" b="1" dirty="0" smtClean="0"/>
              <a:t>Evolutionary </a:t>
            </a:r>
            <a:r>
              <a:rPr lang="en-US" b="1" dirty="0"/>
              <a:t>biologists</a:t>
            </a:r>
            <a:r>
              <a:rPr lang="en-US" dirty="0"/>
              <a:t> study the descent of species, and the origin of new species.</a:t>
            </a:r>
          </a:p>
          <a:p>
            <a:r>
              <a:rPr lang="en-US" dirty="0" smtClean="0"/>
              <a:t>EVIDENCES THAT SPECIES EVOLVE COMES FROM THREE LINES OF  INVESTIGATION</a:t>
            </a:r>
          </a:p>
          <a:p>
            <a:pPr lvl="1"/>
            <a:r>
              <a:rPr lang="en-US" dirty="0" smtClean="0"/>
              <a:t>Relationship were discerned among major groups of animals (Comparative anatomy)</a:t>
            </a:r>
          </a:p>
          <a:p>
            <a:pPr lvl="1"/>
            <a:r>
              <a:rPr lang="en-US" dirty="0" smtClean="0"/>
              <a:t>Explorers discovered difference in the world distribution of species (Biogeography)</a:t>
            </a:r>
          </a:p>
          <a:p>
            <a:pPr lvl="1"/>
            <a:r>
              <a:rPr lang="en-US" dirty="0" smtClean="0"/>
              <a:t>Geologist discovered apparent sequence of changing fossils in distinct layers of the earth</a:t>
            </a:r>
            <a:endParaRPr lang="en-GB"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844890478"/>
      </p:ext>
    </p:extLst>
  </p:cSld>
  <p:clrMapOvr>
    <a:masterClrMapping/>
  </p:clrMapOvr>
  <mc:AlternateContent xmlns:mc="http://schemas.openxmlformats.org/markup-compatibility/2006" xmlns:p14="http://schemas.microsoft.com/office/powerpoint/2010/main">
    <mc:Choice Requires="p14">
      <p:transition spd="slow" p14:dur="2000" advTm="141341"/>
    </mc:Choice>
    <mc:Fallback xmlns="">
      <p:transition spd="slow" advTm="141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609600"/>
          </a:xfrm>
        </p:spPr>
        <p:txBody>
          <a:bodyPr>
            <a:normAutofit fontScale="90000"/>
          </a:bodyPr>
          <a:lstStyle/>
          <a:p>
            <a:r>
              <a:rPr lang="en-GB" dirty="0" smtClean="0"/>
              <a:t>Types of Evolution </a:t>
            </a:r>
            <a:endParaRPr lang="en-GB" dirty="0"/>
          </a:p>
        </p:txBody>
      </p:sp>
      <p:sp>
        <p:nvSpPr>
          <p:cNvPr id="3" name="Content Placeholder 2"/>
          <p:cNvSpPr>
            <a:spLocks noGrp="1"/>
          </p:cNvSpPr>
          <p:nvPr>
            <p:ph idx="1"/>
          </p:nvPr>
        </p:nvSpPr>
        <p:spPr>
          <a:xfrm>
            <a:off x="318655" y="2167467"/>
            <a:ext cx="10584871" cy="4718242"/>
          </a:xfrm>
        </p:spPr>
        <p:txBody>
          <a:bodyPr>
            <a:normAutofit/>
          </a:bodyPr>
          <a:lstStyle/>
          <a:p>
            <a:r>
              <a:rPr lang="en-GB" dirty="0" smtClean="0"/>
              <a:t>According to doctrine of organic evolution, the present living objects on the earth have descended from the early simpler organisms by the process of gradual modifications and changes.</a:t>
            </a:r>
          </a:p>
          <a:p>
            <a:r>
              <a:rPr lang="en-GB" dirty="0" smtClean="0"/>
              <a:t>Evolution may be progressive or retrogressive.</a:t>
            </a:r>
          </a:p>
          <a:p>
            <a:r>
              <a:rPr lang="en-GB" dirty="0" smtClean="0"/>
              <a:t>Progressive evolution means that simpler forms of organisms moves towards becoming more complex structural and physiological organizations.</a:t>
            </a:r>
          </a:p>
          <a:p>
            <a:r>
              <a:rPr lang="en-GB" dirty="0" smtClean="0"/>
              <a:t>Retrogressive evolution can also occur when structurally more complex organic forms produce simpler </a:t>
            </a:r>
            <a:r>
              <a:rPr lang="en-GB" dirty="0" smtClean="0"/>
              <a:t>individuals </a:t>
            </a:r>
            <a:r>
              <a:rPr lang="en-GB" dirty="0" err="1" smtClean="0"/>
              <a:t>e.g</a:t>
            </a:r>
            <a:r>
              <a:rPr lang="en-GB" dirty="0" smtClean="0"/>
              <a:t> Echinoderms losing their heads.</a:t>
            </a:r>
            <a:endParaRPr lang="en-GB" dirty="0" smtClean="0"/>
          </a:p>
          <a:p>
            <a:r>
              <a:rPr lang="en-GB" dirty="0" smtClean="0"/>
              <a:t>Examples of retrogressive evolution in plants includes </a:t>
            </a:r>
          </a:p>
          <a:p>
            <a:pPr lvl="1"/>
            <a:r>
              <a:rPr lang="en-GB" dirty="0" smtClean="0"/>
              <a:t>Derivation of fungi from algal ancestors as a result of loss of chlorophyll, </a:t>
            </a:r>
          </a:p>
          <a:p>
            <a:pPr lvl="1"/>
            <a:r>
              <a:rPr lang="en-GB" dirty="0" smtClean="0"/>
              <a:t>The development of structurally simplified types of flowers from more elaborate and more complex flowers</a:t>
            </a:r>
          </a:p>
          <a:p>
            <a:pPr lvl="1"/>
            <a:r>
              <a:rPr lang="en-GB" dirty="0" smtClean="0"/>
              <a:t>Change from autotropic nature to parasitic mode of nutrition in parasitic </a:t>
            </a:r>
            <a:r>
              <a:rPr lang="en-GB" dirty="0" err="1" smtClean="0"/>
              <a:t>Cuscuta</a:t>
            </a:r>
            <a:r>
              <a:rPr lang="en-GB" dirty="0" smtClean="0"/>
              <a:t> due to loss of chlorophyll</a:t>
            </a:r>
            <a:endParaRPr lang="en-GB"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311049514"/>
      </p:ext>
    </p:extLst>
  </p:cSld>
  <p:clrMapOvr>
    <a:masterClrMapping/>
  </p:clrMapOvr>
  <mc:AlternateContent xmlns:mc="http://schemas.openxmlformats.org/markup-compatibility/2006" xmlns:p14="http://schemas.microsoft.com/office/powerpoint/2010/main">
    <mc:Choice Requires="p14">
      <p:transition spd="slow" p14:dur="2000" advTm="136754"/>
    </mc:Choice>
    <mc:Fallback xmlns="">
      <p:transition spd="slow" advTm="136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1673" y="609600"/>
            <a:ext cx="9052329" cy="318655"/>
          </a:xfrm>
        </p:spPr>
        <p:txBody>
          <a:bodyPr>
            <a:normAutofit fontScale="90000"/>
          </a:bodyPr>
          <a:lstStyle/>
          <a:p>
            <a:endParaRPr lang="en-GB" dirty="0"/>
          </a:p>
        </p:txBody>
      </p:sp>
      <p:sp>
        <p:nvSpPr>
          <p:cNvPr id="3" name="Content Placeholder 2"/>
          <p:cNvSpPr>
            <a:spLocks noGrp="1"/>
          </p:cNvSpPr>
          <p:nvPr>
            <p:ph idx="1"/>
          </p:nvPr>
        </p:nvSpPr>
        <p:spPr>
          <a:xfrm>
            <a:off x="677334" y="2133600"/>
            <a:ext cx="8596668" cy="4544291"/>
          </a:xfrm>
        </p:spPr>
        <p:txBody>
          <a:bodyPr>
            <a:normAutofit fontScale="92500" lnSpcReduction="20000"/>
          </a:bodyPr>
          <a:lstStyle/>
          <a:p>
            <a:r>
              <a:rPr lang="en-GB" dirty="0" smtClean="0"/>
              <a:t>The modern concept of organic evolution </a:t>
            </a:r>
          </a:p>
          <a:p>
            <a:pPr lvl="1"/>
            <a:r>
              <a:rPr lang="en-GB" sz="2000" dirty="0" smtClean="0">
                <a:latin typeface="Arial" panose="020B0604020202020204" pitchFamily="34" charset="0"/>
                <a:cs typeface="Arial" panose="020B0604020202020204" pitchFamily="34" charset="0"/>
              </a:rPr>
              <a:t>The theory suggest that the living world has undergone vast modification in the remote past, it is changing  and presumably it will go on changing in the future</a:t>
            </a:r>
          </a:p>
          <a:p>
            <a:pPr marL="457200" lvl="1" indent="0">
              <a:buNone/>
            </a:pPr>
            <a:endParaRPr lang="en-GB" sz="2000" dirty="0" smtClean="0">
              <a:latin typeface="Arial" panose="020B0604020202020204" pitchFamily="34" charset="0"/>
              <a:cs typeface="Arial" panose="020B0604020202020204" pitchFamily="34" charset="0"/>
            </a:endParaRPr>
          </a:p>
          <a:p>
            <a:pPr lvl="1"/>
            <a:r>
              <a:rPr lang="en-GB" sz="2000" dirty="0" smtClean="0">
                <a:latin typeface="Arial" panose="020B0604020202020204" pitchFamily="34" charset="0"/>
                <a:cs typeface="Arial" panose="020B0604020202020204" pitchFamily="34" charset="0"/>
              </a:rPr>
              <a:t>The evolution in the past has resulted different types of organisms among which many have become extinct and many are still existing </a:t>
            </a:r>
          </a:p>
          <a:p>
            <a:pPr lvl="1"/>
            <a:endParaRPr lang="en-GB" sz="2000" dirty="0" smtClean="0">
              <a:latin typeface="Arial" panose="020B0604020202020204" pitchFamily="34" charset="0"/>
              <a:cs typeface="Arial" panose="020B0604020202020204" pitchFamily="34" charset="0"/>
            </a:endParaRPr>
          </a:p>
          <a:p>
            <a:pPr lvl="1"/>
            <a:r>
              <a:rPr lang="en-GB" sz="2000" dirty="0" smtClean="0">
                <a:latin typeface="Arial" panose="020B0604020202020204" pitchFamily="34" charset="0"/>
                <a:cs typeface="Arial" panose="020B0604020202020204" pitchFamily="34" charset="0"/>
              </a:rPr>
              <a:t>Evolution  yields new groups of plants and animals, advances very slowly and requires millions of years to produce new </a:t>
            </a:r>
            <a:r>
              <a:rPr lang="en-GB" sz="2000" dirty="0" smtClean="0">
                <a:latin typeface="Arial" panose="020B0604020202020204" pitchFamily="34" charset="0"/>
                <a:cs typeface="Arial" panose="020B0604020202020204" pitchFamily="34" charset="0"/>
              </a:rPr>
              <a:t>taxa</a:t>
            </a:r>
          </a:p>
          <a:p>
            <a:pPr lvl="1"/>
            <a:endParaRPr lang="en-GB" sz="2000" dirty="0" smtClean="0">
              <a:latin typeface="Arial" panose="020B0604020202020204" pitchFamily="34" charset="0"/>
              <a:cs typeface="Arial" panose="020B0604020202020204" pitchFamily="34" charset="0"/>
            </a:endParaRPr>
          </a:p>
          <a:p>
            <a:pPr lvl="1"/>
            <a:endParaRPr lang="en-GB" sz="2000" dirty="0" smtClean="0">
              <a:latin typeface="Arial" panose="020B0604020202020204" pitchFamily="34" charset="0"/>
              <a:cs typeface="Arial" panose="020B0604020202020204" pitchFamily="34" charset="0"/>
            </a:endParaRPr>
          </a:p>
          <a:p>
            <a:pPr lvl="1"/>
            <a:r>
              <a:rPr lang="en-GB" sz="2000" dirty="0" smtClean="0">
                <a:latin typeface="Arial" panose="020B0604020202020204" pitchFamily="34" charset="0"/>
                <a:cs typeface="Arial" panose="020B0604020202020204" pitchFamily="34" charset="0"/>
              </a:rPr>
              <a:t>Evolution proceeds either on progressive or on retrogressive lines. Both these processes of evolution are proceeding simultaneously in nature</a:t>
            </a:r>
            <a:endParaRPr lang="en-GB" sz="2000" dirty="0">
              <a:latin typeface="Arial" panose="020B0604020202020204" pitchFamily="34" charset="0"/>
              <a:cs typeface="Arial" panose="020B060402020202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751468109"/>
      </p:ext>
    </p:extLst>
  </p:cSld>
  <p:clrMapOvr>
    <a:masterClrMapping/>
  </p:clrMapOvr>
  <mc:AlternateContent xmlns:mc="http://schemas.openxmlformats.org/markup-compatibility/2006" xmlns:p14="http://schemas.microsoft.com/office/powerpoint/2010/main">
    <mc:Choice Requires="p14">
      <p:transition spd="slow" p14:dur="2000" advTm="73818"/>
    </mc:Choice>
    <mc:Fallback xmlns="">
      <p:transition spd="slow" advTm="73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LEVELS OF EVOLUTION</a:t>
            </a:r>
            <a:endParaRPr lang="en-GB" dirty="0"/>
          </a:p>
        </p:txBody>
      </p:sp>
      <p:sp>
        <p:nvSpPr>
          <p:cNvPr id="3" name="Content Placeholder 2"/>
          <p:cNvSpPr>
            <a:spLocks noGrp="1"/>
          </p:cNvSpPr>
          <p:nvPr>
            <p:ph idx="1"/>
          </p:nvPr>
        </p:nvSpPr>
        <p:spPr>
          <a:xfrm>
            <a:off x="264994" y="2228045"/>
            <a:ext cx="10515600" cy="4275786"/>
          </a:xfrm>
        </p:spPr>
        <p:txBody>
          <a:bodyPr>
            <a:normAutofit fontScale="92500" lnSpcReduction="20000"/>
          </a:bodyPr>
          <a:lstStyle/>
          <a:p>
            <a:r>
              <a:rPr lang="en-GB" dirty="0" smtClean="0"/>
              <a:t>There are two levels of evolution </a:t>
            </a:r>
          </a:p>
          <a:p>
            <a:pPr lvl="1"/>
            <a:r>
              <a:rPr lang="en-GB" dirty="0" smtClean="0"/>
              <a:t>Microevolution</a:t>
            </a:r>
          </a:p>
          <a:p>
            <a:pPr lvl="1"/>
            <a:r>
              <a:rPr lang="en-GB" dirty="0" smtClean="0"/>
              <a:t>Macroevolution</a:t>
            </a:r>
          </a:p>
          <a:p>
            <a:pPr marL="457200" lvl="1" indent="0">
              <a:buNone/>
            </a:pPr>
            <a:endParaRPr lang="en-GB" dirty="0" smtClean="0"/>
          </a:p>
          <a:p>
            <a:r>
              <a:rPr lang="en-GB" dirty="0" smtClean="0"/>
              <a:t> </a:t>
            </a:r>
            <a:r>
              <a:rPr lang="en-US" sz="2400" dirty="0"/>
              <a:t>Microevolution- changes in allele frequencies in a population over generations, it occurs at the genetic level. Small scale changes.</a:t>
            </a:r>
          </a:p>
          <a:p>
            <a:pPr lvl="1">
              <a:buFont typeface="Wingdings" panose="05000000000000000000" pitchFamily="2" charset="2"/>
              <a:buChar char="Ø"/>
            </a:pPr>
            <a:r>
              <a:rPr lang="en-US" sz="2000" dirty="0"/>
              <a:t>	What causes allele frequency to change</a:t>
            </a:r>
          </a:p>
          <a:p>
            <a:pPr lvl="4"/>
            <a:r>
              <a:rPr lang="en-US" sz="2400" dirty="0" smtClean="0"/>
              <a:t>Natural </a:t>
            </a:r>
            <a:r>
              <a:rPr lang="en-US" sz="2400" dirty="0"/>
              <a:t>selection</a:t>
            </a:r>
          </a:p>
          <a:p>
            <a:pPr lvl="4"/>
            <a:r>
              <a:rPr lang="en-US" sz="2400" dirty="0"/>
              <a:t>Genetic drift – chance events that alters allele frequencies</a:t>
            </a:r>
          </a:p>
          <a:p>
            <a:pPr lvl="4"/>
            <a:r>
              <a:rPr lang="en-US" sz="2400" dirty="0"/>
              <a:t>Gene flow – the transfer of alleles between </a:t>
            </a:r>
            <a:r>
              <a:rPr lang="en-US" sz="2400" dirty="0" smtClean="0"/>
              <a:t>populations.</a:t>
            </a:r>
          </a:p>
          <a:p>
            <a:r>
              <a:rPr lang="en-US" sz="2400" dirty="0" smtClean="0"/>
              <a:t>Only </a:t>
            </a:r>
            <a:r>
              <a:rPr lang="en-US" sz="2400" dirty="0"/>
              <a:t>natural selection can cause ADAPTIVE </a:t>
            </a:r>
            <a:r>
              <a:rPr lang="en-US" sz="2400" dirty="0" smtClean="0"/>
              <a:t>RADIATION, </a:t>
            </a:r>
          </a:p>
          <a:p>
            <a:pPr lvl="1"/>
            <a:r>
              <a:rPr lang="en-GB" dirty="0" smtClean="0"/>
              <a:t>Every </a:t>
            </a:r>
            <a:r>
              <a:rPr lang="en-GB" dirty="0"/>
              <a:t>species has features—</a:t>
            </a:r>
            <a:r>
              <a:rPr lang="en-GB" i="1" dirty="0"/>
              <a:t>adaptations</a:t>
            </a:r>
            <a:r>
              <a:rPr lang="en-GB" dirty="0"/>
              <a:t>—that are thought to </a:t>
            </a:r>
            <a:r>
              <a:rPr lang="en-GB" dirty="0" smtClean="0"/>
              <a:t>enhance survival </a:t>
            </a:r>
            <a:r>
              <a:rPr lang="en-GB" dirty="0"/>
              <a:t>in its environment.</a:t>
            </a:r>
            <a:endParaRPr lang="en-US" sz="3400" dirty="0"/>
          </a:p>
          <a:p>
            <a:endParaRPr lang="en-US" sz="2400" dirty="0"/>
          </a:p>
          <a:p>
            <a:endParaRPr lang="en-GB"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967866398"/>
      </p:ext>
    </p:extLst>
  </p:cSld>
  <p:clrMapOvr>
    <a:masterClrMapping/>
  </p:clrMapOvr>
  <mc:AlternateContent xmlns:mc="http://schemas.openxmlformats.org/markup-compatibility/2006" xmlns:p14="http://schemas.microsoft.com/office/powerpoint/2010/main">
    <mc:Choice Requires="p14">
      <p:transition spd="slow" p14:dur="2000" advTm="118754"/>
    </mc:Choice>
    <mc:Fallback xmlns="">
      <p:transition spd="slow" advTm="118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LEVELS OF EVOLUTION</a:t>
            </a:r>
            <a:endParaRPr lang="en-GB" dirty="0"/>
          </a:p>
        </p:txBody>
      </p:sp>
      <p:sp>
        <p:nvSpPr>
          <p:cNvPr id="3" name="Content Placeholder 2"/>
          <p:cNvSpPr>
            <a:spLocks noGrp="1"/>
          </p:cNvSpPr>
          <p:nvPr>
            <p:ph idx="1"/>
          </p:nvPr>
        </p:nvSpPr>
        <p:spPr/>
        <p:txBody>
          <a:bodyPr/>
          <a:lstStyle/>
          <a:p>
            <a:r>
              <a:rPr lang="en-US" dirty="0"/>
              <a:t>Macroevolution-Larger changes, such as when a new species is formed. It includes the idea that all life forms is connected and can be traced back to one common ancestor. </a:t>
            </a:r>
          </a:p>
          <a:p>
            <a:r>
              <a:rPr lang="en-US" dirty="0"/>
              <a:t>Macroevolution is cumulative </a:t>
            </a:r>
            <a:r>
              <a:rPr lang="en-US" dirty="0" smtClean="0"/>
              <a:t>microevolution</a:t>
            </a:r>
          </a:p>
          <a:p>
            <a:r>
              <a:rPr lang="en-GB" dirty="0"/>
              <a:t>The sweeping changes in life on Earth revealed by fossils illustrates MACROEVOLUTION</a:t>
            </a:r>
            <a:endParaRPr lang="en-US" dirty="0"/>
          </a:p>
          <a:p>
            <a:endParaRPr lang="en-GB"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2473934982"/>
      </p:ext>
    </p:extLst>
  </p:cSld>
  <p:clrMapOvr>
    <a:masterClrMapping/>
  </p:clrMapOvr>
  <mc:AlternateContent xmlns:mc="http://schemas.openxmlformats.org/markup-compatibility/2006" xmlns:p14="http://schemas.microsoft.com/office/powerpoint/2010/main">
    <mc:Choice Requires="p14">
      <p:transition spd="slow" p14:dur="2000" advTm="26611"/>
    </mc:Choice>
    <mc:Fallback xmlns="">
      <p:transition spd="slow" advTm="26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Levels of Evolution</a:t>
            </a:r>
            <a:endParaRPr lang="en-GB" dirty="0"/>
          </a:p>
        </p:txBody>
      </p:sp>
      <p:sp>
        <p:nvSpPr>
          <p:cNvPr id="3" name="Content Placeholder 2"/>
          <p:cNvSpPr>
            <a:spLocks noGrp="1"/>
          </p:cNvSpPr>
          <p:nvPr>
            <p:ph idx="1"/>
          </p:nvPr>
        </p:nvSpPr>
        <p:spPr/>
        <p:txBody>
          <a:bodyPr/>
          <a:lstStyle/>
          <a:p>
            <a:r>
              <a:rPr lang="en-US" dirty="0"/>
              <a:t>The process of evolution can be summarized in three sentences: </a:t>
            </a:r>
          </a:p>
          <a:p>
            <a:pPr lvl="1">
              <a:buFont typeface="Wingdings" pitchFamily="2" charset="2"/>
              <a:buChar char="v"/>
            </a:pPr>
            <a:r>
              <a:rPr lang="en-US" sz="2800" dirty="0"/>
              <a:t>Genes mutate.</a:t>
            </a:r>
          </a:p>
          <a:p>
            <a:pPr lvl="1">
              <a:buFont typeface="Wingdings" pitchFamily="2" charset="2"/>
              <a:buChar char="v"/>
            </a:pPr>
            <a:r>
              <a:rPr lang="en-US" sz="2800" dirty="0"/>
              <a:t>Individuals are selected. </a:t>
            </a:r>
          </a:p>
          <a:p>
            <a:pPr lvl="1">
              <a:buFont typeface="Wingdings" pitchFamily="2" charset="2"/>
              <a:buChar char="v"/>
            </a:pPr>
            <a:r>
              <a:rPr lang="en-US" sz="2800" dirty="0"/>
              <a:t>Populations evolve. </a:t>
            </a:r>
          </a:p>
          <a:p>
            <a:r>
              <a:rPr lang="en-US" dirty="0"/>
              <a:t>Note: individuals do not evolve but populations evolve </a:t>
            </a:r>
            <a:r>
              <a:rPr lang="en-US" dirty="0" err="1"/>
              <a:t>e.g</a:t>
            </a:r>
            <a:r>
              <a:rPr lang="en-US" dirty="0"/>
              <a:t> </a:t>
            </a:r>
            <a:r>
              <a:rPr lang="en-US" i="1" dirty="0" err="1"/>
              <a:t>Biston</a:t>
            </a:r>
            <a:r>
              <a:rPr lang="en-US" i="1" dirty="0"/>
              <a:t> </a:t>
            </a:r>
            <a:r>
              <a:rPr lang="en-US" i="1" dirty="0" err="1"/>
              <a:t>betularia</a:t>
            </a:r>
            <a:r>
              <a:rPr lang="en-US" i="1" dirty="0"/>
              <a:t> (</a:t>
            </a:r>
            <a:r>
              <a:rPr lang="en-US" dirty="0"/>
              <a:t>English moth), </a:t>
            </a:r>
            <a:r>
              <a:rPr lang="en-US" i="1" dirty="0" err="1"/>
              <a:t>Geospiza</a:t>
            </a:r>
            <a:r>
              <a:rPr lang="en-US" i="1" dirty="0"/>
              <a:t> </a:t>
            </a:r>
            <a:r>
              <a:rPr lang="en-US" i="1" dirty="0" err="1"/>
              <a:t>fortis</a:t>
            </a:r>
            <a:r>
              <a:rPr lang="en-US" dirty="0"/>
              <a:t>. </a:t>
            </a:r>
          </a:p>
          <a:p>
            <a:endParaRPr lang="en-GB"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128984380"/>
      </p:ext>
    </p:extLst>
  </p:cSld>
  <p:clrMapOvr>
    <a:masterClrMapping/>
  </p:clrMapOvr>
  <mc:AlternateContent xmlns:mc="http://schemas.openxmlformats.org/markup-compatibility/2006" xmlns:p14="http://schemas.microsoft.com/office/powerpoint/2010/main">
    <mc:Choice Requires="p14">
      <p:transition spd="slow" p14:dur="2000" advTm="45969"/>
    </mc:Choice>
    <mc:Fallback xmlns="">
      <p:transition spd="slow" advTm="45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Evolution</a:t>
            </a:r>
            <a:endParaRPr lang="en-US" dirty="0"/>
          </a:p>
        </p:txBody>
      </p:sp>
      <p:sp>
        <p:nvSpPr>
          <p:cNvPr id="3" name="Content Placeholder 2"/>
          <p:cNvSpPr>
            <a:spLocks noGrp="1"/>
          </p:cNvSpPr>
          <p:nvPr>
            <p:ph idx="1"/>
          </p:nvPr>
        </p:nvSpPr>
        <p:spPr>
          <a:xfrm>
            <a:off x="677334" y="2573867"/>
            <a:ext cx="8596668" cy="3467496"/>
          </a:xfrm>
        </p:spPr>
        <p:txBody>
          <a:bodyPr>
            <a:normAutofit fontScale="92500"/>
          </a:bodyPr>
          <a:lstStyle/>
          <a:p>
            <a:r>
              <a:rPr lang="en-US" dirty="0" smtClean="0"/>
              <a:t>Evolution can be viewed in two related but different ways</a:t>
            </a:r>
          </a:p>
          <a:p>
            <a:pPr lvl="3">
              <a:buFont typeface="Wingdings" pitchFamily="2" charset="2"/>
              <a:buChar char="Ø"/>
            </a:pPr>
            <a:r>
              <a:rPr lang="en-US" sz="1800" dirty="0" smtClean="0">
                <a:latin typeface="Arial" panose="020B0604020202020204" pitchFamily="34" charset="0"/>
                <a:cs typeface="Arial" panose="020B0604020202020204" pitchFamily="34" charset="0"/>
              </a:rPr>
              <a:t>As a pattern</a:t>
            </a:r>
          </a:p>
          <a:p>
            <a:pPr lvl="3">
              <a:buFont typeface="Wingdings" pitchFamily="2" charset="2"/>
              <a:buChar char="Ø"/>
            </a:pPr>
            <a:r>
              <a:rPr lang="en-US" sz="1800" dirty="0" smtClean="0">
                <a:latin typeface="Arial" panose="020B0604020202020204" pitchFamily="34" charset="0"/>
                <a:cs typeface="Arial" panose="020B0604020202020204" pitchFamily="34" charset="0"/>
              </a:rPr>
              <a:t>As a process</a:t>
            </a:r>
          </a:p>
          <a:p>
            <a:pPr marL="466344" lvl="3" indent="0">
              <a:buNone/>
            </a:pPr>
            <a:r>
              <a:rPr lang="en-US" sz="2000" dirty="0" smtClean="0">
                <a:latin typeface="Arial Black" panose="020B0A04020102020204" pitchFamily="34" charset="0"/>
              </a:rPr>
              <a:t>One way to assess whether natural selection or other factors are causing evolution at a particular locus is to determine what the genetic makeup of a population would be if it were not evolving at that locus, and then compare with the real scenario. If there are no difference we can conclude that the real population is not evolving.</a:t>
            </a:r>
          </a:p>
          <a:p>
            <a:pPr marL="466344" lvl="3" indent="0">
              <a:buNone/>
            </a:pPr>
            <a:r>
              <a:rPr lang="en-US" sz="2000" dirty="0">
                <a:latin typeface="Arial Black" panose="020B0A04020102020204" pitchFamily="34" charset="0"/>
              </a:rPr>
              <a:t>	</a:t>
            </a:r>
            <a:r>
              <a:rPr lang="en-US" sz="2000" dirty="0" smtClean="0">
                <a:latin typeface="Arial Black" panose="020B0A04020102020204" pitchFamily="34" charset="0"/>
              </a:rPr>
              <a:t>	</a:t>
            </a:r>
            <a:endParaRPr lang="en-US" sz="2000" dirty="0">
              <a:latin typeface="Arial Black" panose="020B0A04020102020204" pitchFamily="34"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4241140343"/>
      </p:ext>
    </p:extLst>
  </p:cSld>
  <p:clrMapOvr>
    <a:masterClrMapping/>
  </p:clrMapOvr>
  <mc:AlternateContent xmlns:mc="http://schemas.openxmlformats.org/markup-compatibility/2006" xmlns:p14="http://schemas.microsoft.com/office/powerpoint/2010/main">
    <mc:Choice Requires="p14">
      <p:transition spd="slow" p14:dur="2000" advTm="45767"/>
    </mc:Choice>
    <mc:Fallback xmlns="">
      <p:transition spd="slow" advTm="45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388</TotalTime>
  <Words>663</Words>
  <Application>Microsoft Office PowerPoint</Application>
  <PresentationFormat>Widescreen</PresentationFormat>
  <Paragraphs>69</Paragraphs>
  <Slides>10</Slides>
  <Notes>0</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Arial Black</vt:lpstr>
      <vt:lpstr>Century Gothic</vt:lpstr>
      <vt:lpstr>Wingdings</vt:lpstr>
      <vt:lpstr>Wingdings 3</vt:lpstr>
      <vt:lpstr>Ion Boardroom</vt:lpstr>
      <vt:lpstr>Evolutionary Trends</vt:lpstr>
      <vt:lpstr>Evolutionary trend</vt:lpstr>
      <vt:lpstr>Evolutionary trend</vt:lpstr>
      <vt:lpstr>Types of Evolution </vt:lpstr>
      <vt:lpstr>PowerPoint Presentation</vt:lpstr>
      <vt:lpstr>LEVELS OF EVOLUTION</vt:lpstr>
      <vt:lpstr>LEVELS OF EVOLUTION</vt:lpstr>
      <vt:lpstr>Levels of Evolution</vt:lpstr>
      <vt:lpstr>Evolution</vt:lpstr>
      <vt:lpstr>PowerPoint Presentation</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Evolutionary Trends</dc:title>
  <dc:creator>Dr Alafia Azeezat O</dc:creator>
  <cp:lastModifiedBy>Dr Alafia Azeezat O</cp:lastModifiedBy>
  <cp:revision>10</cp:revision>
  <dcterms:created xsi:type="dcterms:W3CDTF">2020-04-17T18:26:24Z</dcterms:created>
  <dcterms:modified xsi:type="dcterms:W3CDTF">2020-04-19T22:11:58Z</dcterms:modified>
</cp:coreProperties>
</file>

<file path=docProps/thumbnail.jpeg>
</file>